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9" r:id="rId5"/>
    <p:sldId id="329" r:id="rId6"/>
    <p:sldId id="335" r:id="rId7"/>
    <p:sldId id="346" r:id="rId8"/>
    <p:sldId id="347" r:id="rId9"/>
    <p:sldId id="348" r:id="rId10"/>
    <p:sldId id="342" r:id="rId11"/>
    <p:sldId id="343" r:id="rId12"/>
    <p:sldId id="344" r:id="rId13"/>
    <p:sldId id="349" r:id="rId14"/>
    <p:sldId id="336" r:id="rId15"/>
  </p:sldIdLst>
  <p:sldSz cx="9144000" cy="5143500" type="screen16x9"/>
  <p:notesSz cx="6858000" cy="9144000"/>
  <p:defaultTextStyle>
    <a:defPPr>
      <a:defRPr lang="en-US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8"/>
    <p:restoredTop sz="94541"/>
  </p:normalViewPr>
  <p:slideViewPr>
    <p:cSldViewPr>
      <p:cViewPr varScale="1">
        <p:scale>
          <a:sx n="153" d="100"/>
          <a:sy n="153" d="100"/>
        </p:scale>
        <p:origin x="184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84" d="100"/>
          <a:sy n="184" d="100"/>
        </p:scale>
        <p:origin x="9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DF91E2-800E-C54C-86AD-935356D272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016EC-76F1-AE40-ACCC-893484D55B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DF1D5-5381-5146-BC5A-0E579DD11B84}" type="datetimeFigureOut">
              <a:rPr lang="en-FI" smtClean="0"/>
              <a:t>03/01/2023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BBD64-69F2-9241-BBE9-191BB99B45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A04FB-C03A-CC4C-A186-117AD9F62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75B99-0450-644F-83B8-C522DB1F7A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2610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DD304B-E2A8-334A-9EDF-B3FE2266B753}" type="datetimeFigureOut">
              <a:rPr lang="en-US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BB34A0-F34C-E54F-83A6-01020CFC4BB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>
      <a:defRPr sz="9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9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9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9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9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9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9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9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9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hyperlink" Target="https://www.lumi-supercomputer.eu/" TargetMode="External"/><Relationship Id="rId7" Type="http://schemas.openxmlformats.org/officeDocument/2006/relationships/hyperlink" Target="https://www.youtube.com/channel/UCb31KOJ6Wqu0sRpIRi_k8Mw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lumi-supercomputer" TargetMode="External"/><Relationship Id="rId5" Type="http://schemas.openxmlformats.org/officeDocument/2006/relationships/hyperlink" Target="https://twitter.com/LUMIhpc" TargetMode="External"/><Relationship Id="rId4" Type="http://schemas.openxmlformats.org/officeDocument/2006/relationships/hyperlink" Target="mailto:contact@lumi-supercomputer.eu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70049" y="622564"/>
            <a:ext cx="2010277" cy="5880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0" y="4011880"/>
            <a:ext cx="9144000" cy="416123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75"/>
          <a:stretch/>
        </p:blipFill>
        <p:spPr bwMode="auto">
          <a:xfrm>
            <a:off x="7610589" y="622564"/>
            <a:ext cx="1120056" cy="756094"/>
          </a:xfrm>
          <a:prstGeom prst="rect">
            <a:avLst/>
          </a:prstGeom>
          <a:effectLst>
            <a:outerShdw blurRad="651420" sx="102000" sy="102000" algn="ctr" rotWithShape="0">
              <a:srgbClr val="025C96">
                <a:alpha val="0"/>
              </a:srgbClr>
            </a:outerShdw>
          </a:effectLst>
        </p:spPr>
      </p:pic>
      <p:sp>
        <p:nvSpPr>
          <p:cNvPr id="12" name="TextBox 11"/>
          <p:cNvSpPr txBox="1"/>
          <p:nvPr userDrawn="1"/>
        </p:nvSpPr>
        <p:spPr bwMode="auto">
          <a:xfrm>
            <a:off x="7610589" y="314174"/>
            <a:ext cx="11200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000">
                <a:solidFill>
                  <a:schemeClr val="bg1"/>
                </a:solidFill>
                <a:latin typeface="Museo 500"/>
              </a:rPr>
              <a:t>Powered by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 bwMode="auto">
          <a:xfrm>
            <a:off x="0" y="4524836"/>
            <a:ext cx="9144000" cy="3825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479176"/>
            <a:ext cx="3886200" cy="3153546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479176"/>
            <a:ext cx="3886200" cy="3153546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628650" y="510778"/>
            <a:ext cx="6696490" cy="99417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 bwMode="auto">
          <a:xfrm>
            <a:off x="628650" y="1524595"/>
            <a:ext cx="7886700" cy="2986088"/>
          </a:xfrm>
        </p:spPr>
        <p:txBody>
          <a:bodyPr/>
          <a:lstStyle/>
          <a:p>
            <a:pPr>
              <a:defRPr/>
            </a:pPr>
            <a:r>
              <a:rPr lang="en-GB"/>
              <a:t>Click icon to add chart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628650" y="530423"/>
            <a:ext cx="6736247" cy="99417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 bwMode="auto">
          <a:xfrm>
            <a:off x="628650" y="1438835"/>
            <a:ext cx="7886700" cy="3106271"/>
          </a:xfrm>
        </p:spPr>
        <p:txBody>
          <a:bodyPr/>
          <a:lstStyle/>
          <a:p>
            <a:pPr>
              <a:defRPr/>
            </a:pPr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628650" y="527002"/>
            <a:ext cx="7153081" cy="99417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773706" y="1479177"/>
            <a:ext cx="3741644" cy="315354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 bwMode="auto">
          <a:xfrm>
            <a:off x="628650" y="1479176"/>
            <a:ext cx="3886200" cy="3153546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628650" y="510778"/>
            <a:ext cx="7153081" cy="99417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28650" y="510777"/>
            <a:ext cx="7153081" cy="99417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5642723" y="251852"/>
            <a:ext cx="1640728" cy="4358879"/>
          </a:xfrm>
        </p:spPr>
        <p:txBody>
          <a:bodyPr vert="eaVert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4803962" cy="4358879"/>
          </a:xfrm>
        </p:spPr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act Detail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 bwMode="auto">
          <a:xfrm>
            <a:off x="736107" y="1487306"/>
            <a:ext cx="1892328" cy="189222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Drag picture to placeholder or click icon to add 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 bwMode="auto">
          <a:xfrm>
            <a:off x="2781524" y="1737289"/>
            <a:ext cx="1728620" cy="3082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1350" b="1" i="0">
                <a:latin typeface="Century Gothic"/>
                <a:ea typeface="Century Gothic"/>
                <a:cs typeface="Century Gothic"/>
              </a:defRPr>
            </a:lvl1pPr>
          </a:lstStyle>
          <a:p>
            <a:pPr lvl="0">
              <a:defRPr/>
            </a:pPr>
            <a:r>
              <a:rPr lang="en-US"/>
              <a:t>Name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81524" y="2087661"/>
            <a:ext cx="1728620" cy="28621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1350"/>
            </a:lvl1pPr>
          </a:lstStyle>
          <a:p>
            <a:pPr lvl="0">
              <a:defRPr/>
            </a:pPr>
            <a:r>
              <a:rPr lang="en-US"/>
              <a:t>Title</a:t>
            </a:r>
            <a:endParaRPr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2781524" y="2417125"/>
            <a:ext cx="1728620" cy="28621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1350"/>
            </a:lvl1pPr>
          </a:lstStyle>
          <a:p>
            <a:pPr lvl="0">
              <a:defRPr/>
            </a:pPr>
            <a:r>
              <a:rPr lang="en-US"/>
              <a:t>Organisation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2781524" y="2739105"/>
            <a:ext cx="1728620" cy="7650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1350"/>
            </a:lvl1pPr>
          </a:lstStyle>
          <a:p>
            <a:pPr lvl="0">
              <a:defRPr/>
            </a:pPr>
            <a:r>
              <a:rPr lang="en-US"/>
              <a:t>Contact details</a:t>
            </a:r>
            <a:endParaRPr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755232" y="557870"/>
            <a:ext cx="1388845" cy="4062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7296128" y="425020"/>
            <a:ext cx="1443354" cy="512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/>
          </a:p>
        </p:txBody>
      </p:sp>
      <p:sp>
        <p:nvSpPr>
          <p:cNvPr id="28" name="TextBox 27"/>
          <p:cNvSpPr txBox="1"/>
          <p:nvPr userDrawn="1"/>
        </p:nvSpPr>
        <p:spPr bwMode="auto">
          <a:xfrm>
            <a:off x="5055870" y="3038406"/>
            <a:ext cx="2527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solidFill>
                  <a:schemeClr val="tx2"/>
                </a:solidFill>
                <a:latin typeface="Corbel"/>
                <a:ea typeface="Corbel"/>
                <a:cs typeface="Corbel"/>
                <a:hlinkClick r:id="rId3" tooltip="https://www.lumi-supercomputer.eu/"/>
              </a:rPr>
              <a:t>www.lumi-supercomputer.eu</a:t>
            </a:r>
            <a:endParaRPr lang="en-US" sz="1200">
              <a:solidFill>
                <a:schemeClr val="tx2"/>
              </a:solidFill>
              <a:latin typeface="Corbel"/>
              <a:ea typeface="Corbel"/>
              <a:cs typeface="Corbel"/>
            </a:endParaRP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 bwMode="auto">
          <a:xfrm>
            <a:off x="4884713" y="1726416"/>
            <a:ext cx="0" cy="1777750"/>
          </a:xfrm>
          <a:prstGeom prst="line">
            <a:avLst/>
          </a:prstGeom>
          <a:ln>
            <a:solidFill>
              <a:schemeClr val="accent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 bwMode="auto">
          <a:xfrm>
            <a:off x="5055869" y="3273787"/>
            <a:ext cx="2527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solidFill>
                  <a:schemeClr val="tx2"/>
                </a:solidFill>
                <a:latin typeface="Corbel"/>
                <a:ea typeface="Corbel"/>
                <a:cs typeface="Corbel"/>
                <a:hlinkClick r:id="rId4" tooltip="mailto:contact@lumi-supercomputer.eu"/>
              </a:rPr>
              <a:t>contact@lumi-supercomputer.eu</a:t>
            </a:r>
            <a:endParaRPr lang="en-US" sz="1200">
              <a:solidFill>
                <a:schemeClr val="tx2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5055869" y="1729347"/>
            <a:ext cx="18752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b="1" i="0">
                <a:latin typeface="Century Gothic"/>
                <a:ea typeface="Century Gothic"/>
                <a:cs typeface="Century Gothic"/>
              </a:rPr>
              <a:t>Follow us</a:t>
            </a:r>
            <a:endParaRPr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055868" y="1982684"/>
            <a:ext cx="2746658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35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Twitter: </a:t>
            </a:r>
            <a:r>
              <a:rPr lang="en-US" sz="1350" b="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https://twitter.com/LUMIhpc"/>
              </a:rPr>
              <a:t>@LUMIhpc </a:t>
            </a:r>
            <a:br>
              <a:rPr lang="en-US" sz="1350" b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35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en-US" sz="135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350" b="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https://www.linkedin.com/company/lumi-supercomputer"/>
              </a:rPr>
              <a:t>LUMI supercomputer</a:t>
            </a:r>
            <a:br>
              <a:rPr lang="en-US" sz="1350" b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35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en-US" sz="135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350" b="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https://www.youtube.com/channel/UCb31KOJ6Wqu0sRpIRi_k8Mw"/>
              </a:rPr>
              <a:t>LUMI supercomputer</a:t>
            </a:r>
            <a:endParaRPr lang="en-US" sz="135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2628435" y="4806669"/>
            <a:ext cx="3812825" cy="27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65438" y="3877800"/>
            <a:ext cx="8289411" cy="1030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07" marR="0" indent="-129314" algn="l" defTabSz="335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24" marR="0" indent="-129314" algn="l" defTabSz="335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389" marR="0" indent="-129314" algn="l" defTabSz="335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4576" y="4783235"/>
            <a:ext cx="4311650" cy="2367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420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Backround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80A6B-42F6-9B48-91D7-E6DD194F0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600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2E8CE34-4FF4-A24F-814F-8F90B1221E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510777"/>
            <a:ext cx="6767232" cy="409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64DA62-DC76-2A45-BB34-8196730EAC5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8650" y="1162050"/>
            <a:ext cx="7886700" cy="347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 Background 1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14769" y="508856"/>
            <a:ext cx="1000581" cy="2927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auto">
          <a:xfrm>
            <a:off x="2784886" y="4800309"/>
            <a:ext cx="3574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>
                <a:latin typeface="Corbel"/>
                <a:ea typeface="Corbel"/>
                <a:cs typeface="Corbel"/>
              </a:rPr>
              <a:t>www.lumi-supercomputer.eu      </a:t>
            </a:r>
            <a:r>
              <a:rPr lang="en-US" sz="900" b="0" i="0">
                <a:solidFill>
                  <a:schemeClr val="tx1"/>
                </a:solidFill>
                <a:latin typeface="Corbel"/>
                <a:ea typeface="Corbel"/>
                <a:cs typeface="Corbel"/>
              </a:rPr>
              <a:t>#lumisupercomputer #lumieurohpc</a:t>
            </a:r>
            <a:endParaRPr lang="en-US" sz="900">
              <a:latin typeface="Corbel"/>
              <a:ea typeface="Corbel"/>
              <a:cs typeface="Corbel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7B6CC21-BD62-8A4F-A8B8-7475D06903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7643" y="2159872"/>
            <a:ext cx="67672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36B99"/>
                </a:solidFill>
              </a:defRPr>
            </a:lvl1pPr>
          </a:lstStyle>
          <a:p>
            <a:pPr>
              <a:defRPr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Only Background 1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33" y="0"/>
            <a:ext cx="9144000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14769" y="508856"/>
            <a:ext cx="1000581" cy="2927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auto">
          <a:xfrm>
            <a:off x="2784886" y="4800309"/>
            <a:ext cx="3574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>
                <a:latin typeface="Corbel"/>
                <a:ea typeface="Corbel"/>
                <a:cs typeface="Corbel"/>
              </a:rPr>
              <a:t>www.lumi-supercomputer.eu      </a:t>
            </a:r>
            <a:r>
              <a:rPr lang="en-US" sz="900" b="0" i="0">
                <a:solidFill>
                  <a:schemeClr val="tx1"/>
                </a:solidFill>
                <a:latin typeface="Corbel"/>
                <a:ea typeface="Corbel"/>
                <a:cs typeface="Corbel"/>
              </a:rPr>
              <a:t>#lumisupercomputer #lumieurohpc</a:t>
            </a:r>
            <a:endParaRPr lang="en-US" sz="900">
              <a:latin typeface="Corbel"/>
              <a:ea typeface="Corbel"/>
              <a:cs typeface="Corbel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F3CEECD-376E-D746-8B99-F9846615CD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7643" y="2159872"/>
            <a:ext cx="67672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Background 2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14769" y="510778"/>
            <a:ext cx="1000581" cy="29270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2784886" y="4800309"/>
            <a:ext cx="3574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>
                <a:latin typeface="Corbel"/>
                <a:ea typeface="Corbel"/>
                <a:cs typeface="Corbel"/>
              </a:rPr>
              <a:t>www.lumi-supercomputer.eu      </a:t>
            </a:r>
            <a:r>
              <a:rPr lang="en-US" sz="900" b="0" i="0">
                <a:solidFill>
                  <a:schemeClr val="tx1"/>
                </a:solidFill>
                <a:latin typeface="Corbel"/>
                <a:ea typeface="Corbel"/>
                <a:cs typeface="Corbel"/>
              </a:rPr>
              <a:t>#lumisupercomputer #lumieurohpc</a:t>
            </a:r>
            <a:endParaRPr lang="en-US" sz="900">
              <a:latin typeface="Corbel"/>
              <a:ea typeface="Corbel"/>
              <a:cs typeface="Corbel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4A9D118-A778-C34C-A45E-499AC2D70E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7643" y="2159872"/>
            <a:ext cx="67672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36B99"/>
                </a:solidFill>
              </a:defRPr>
            </a:lvl1pPr>
          </a:lstStyle>
          <a:p>
            <a:pPr>
              <a:defRPr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47643" y="2159872"/>
            <a:ext cx="67672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36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16467" y="255053"/>
            <a:ext cx="996817" cy="2916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247643" y="2159872"/>
            <a:ext cx="67672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5F5F8B-310A-1446-B2EA-7D17E768D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-27578"/>
            <a:ext cx="6444208" cy="51710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88A5-F7BA-454D-A2DF-D149DB8E1DAF}"/>
              </a:ext>
            </a:extLst>
          </p:cNvPr>
          <p:cNvSpPr txBox="1"/>
          <p:nvPr userDrawn="1"/>
        </p:nvSpPr>
        <p:spPr>
          <a:xfrm>
            <a:off x="2784886" y="4800309"/>
            <a:ext cx="3574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Corbel" charset="0"/>
                <a:ea typeface="Corbel" charset="0"/>
                <a:cs typeface="Corbel" charset="0"/>
              </a:rPr>
              <a:t>www.lumi-supercomputer.eu</a:t>
            </a:r>
            <a:r>
              <a:rPr lang="en-US" sz="900" baseline="0" dirty="0">
                <a:latin typeface="Corbel" charset="0"/>
                <a:ea typeface="Corbel" charset="0"/>
                <a:cs typeface="Corbel" charset="0"/>
              </a:rPr>
              <a:t>     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Corbel" charset="0"/>
                <a:ea typeface="Corbel" charset="0"/>
                <a:cs typeface="Corbel" charset="0"/>
              </a:rPr>
              <a:t>#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Corbel" charset="0"/>
                <a:ea typeface="Corbel" charset="0"/>
                <a:cs typeface="Corbel" charset="0"/>
              </a:rPr>
              <a:t>lumisupercomputer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Corbel" charset="0"/>
                <a:ea typeface="Corbel" charset="0"/>
                <a:cs typeface="Corbel" charset="0"/>
              </a:rPr>
              <a:t> #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Corbel" charset="0"/>
                <a:ea typeface="Corbel" charset="0"/>
                <a:cs typeface="Corbel" charset="0"/>
              </a:rPr>
              <a:t>lumieurohpc</a:t>
            </a:r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08E277-6F40-2049-9039-1CD392A6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6767232" cy="4099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99F6B9-B3B6-9147-B202-F3A9940BF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2050"/>
            <a:ext cx="7886700" cy="3470673"/>
          </a:xfrm>
        </p:spPr>
        <p:txBody>
          <a:bodyPr/>
          <a:lstStyle>
            <a:lvl2pPr marL="385307" marR="0" indent="-129314" algn="l" defTabSz="335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24" marR="0" indent="-129314" algn="l" defTabSz="335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389" marR="0" indent="-129314" algn="l" defTabSz="335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74A7E-A2B9-F749-B9DF-FF2F72D923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14769" y="510777"/>
            <a:ext cx="1000581" cy="2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8650" y="510778"/>
            <a:ext cx="6746186" cy="99417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479176"/>
            <a:ext cx="7886700" cy="3153546"/>
          </a:xfrm>
        </p:spPr>
        <p:txBody>
          <a:bodyPr/>
          <a:lstStyle/>
          <a:p>
            <a:pPr lvl="0">
              <a:defRPr/>
            </a:pPr>
            <a:r>
              <a:rPr lang="en-GB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GB" dirty="0"/>
              <a:t>Second level</a:t>
            </a:r>
            <a:endParaRPr dirty="0"/>
          </a:p>
          <a:p>
            <a:pPr lvl="2">
              <a:defRPr/>
            </a:pPr>
            <a:r>
              <a:rPr lang="en-GB" dirty="0"/>
              <a:t>Third level</a:t>
            </a:r>
            <a:endParaRPr dirty="0"/>
          </a:p>
          <a:p>
            <a:pPr lvl="3">
              <a:defRPr/>
            </a:pPr>
            <a:r>
              <a:rPr lang="en-GB" dirty="0"/>
              <a:t>Fourth level</a:t>
            </a:r>
            <a:endParaRPr dirty="0"/>
          </a:p>
          <a:p>
            <a:pPr lvl="4">
              <a:defRPr/>
            </a:pPr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510777"/>
            <a:ext cx="6767232" cy="409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162050"/>
            <a:ext cx="7886700" cy="347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14769" y="510777"/>
            <a:ext cx="1000581" cy="2927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2784886" y="4800309"/>
            <a:ext cx="3574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>
                <a:latin typeface="Corbel"/>
                <a:ea typeface="Corbel"/>
                <a:cs typeface="Corbel"/>
              </a:rPr>
              <a:t>www.lumi-supercomputer.eu      </a:t>
            </a:r>
            <a:r>
              <a:rPr lang="en-US" sz="900" b="0" i="0">
                <a:solidFill>
                  <a:schemeClr val="tx1"/>
                </a:solidFill>
                <a:latin typeface="Corbel"/>
                <a:ea typeface="Corbel"/>
                <a:cs typeface="Corbel"/>
              </a:rPr>
              <a:t>#lumisupercomputer #lumieurohpc</a:t>
            </a:r>
            <a:endParaRPr lang="en-US" sz="900">
              <a:latin typeface="Corbel"/>
              <a:ea typeface="Corbel"/>
              <a:cs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6" r:id="rId18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2000" b="0" i="0">
          <a:solidFill>
            <a:schemeClr val="tx1"/>
          </a:solidFill>
          <a:latin typeface="Century Gothic"/>
          <a:ea typeface="Century Gothic"/>
          <a:cs typeface="Century Gothic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1600" b="0" i="0">
          <a:solidFill>
            <a:schemeClr val="tx1"/>
          </a:solidFill>
          <a:latin typeface="Corbel"/>
          <a:ea typeface="Corbel"/>
          <a:cs typeface="Corbel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 b="0" i="0">
          <a:solidFill>
            <a:schemeClr val="tx1"/>
          </a:solidFill>
          <a:latin typeface="Corbel"/>
          <a:ea typeface="Corbel"/>
          <a:cs typeface="Corbel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200" b="0" i="0">
          <a:solidFill>
            <a:schemeClr val="tx1"/>
          </a:solidFill>
          <a:latin typeface="Corbel"/>
          <a:ea typeface="Corbel"/>
          <a:cs typeface="Corbel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200" b="0" i="0">
          <a:solidFill>
            <a:schemeClr val="tx1"/>
          </a:solidFill>
          <a:latin typeface="Corbel"/>
          <a:ea typeface="Corbel"/>
          <a:cs typeface="Corbel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000" b="0" i="0">
          <a:solidFill>
            <a:schemeClr val="tx1"/>
          </a:solidFill>
          <a:latin typeface="Corbel"/>
          <a:ea typeface="Corbel"/>
          <a:cs typeface="Corbel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sc.fi/apps/by_system/#lumi" TargetMode="External"/><Relationship Id="rId2" Type="http://schemas.openxmlformats.org/officeDocument/2006/relationships/hyperlink" Target="https://docs.lumi-supercomputer.eu/software/local/csc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umi-supercomputer.eu/user-support/need-help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sc.fi/accounts/how-to-create-new-project/#how-to-create-finnish-lumi-project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i-supercomputer.eu/get-started-2021/users-in-europ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e-ri.eu/hpc-access/eurohpc-access/eurohpc-ju-benchmark-development-access-call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https://prace-ri.eu/hpc-access/eurohpc-access/eurohpc-ju-benchmark-development-access-calls/benchmark-development-applicant-inform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race-ri.eu/call/eurohpc-extreme-scale-access-2023-04-28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cs.lumi-supercomputer.eu/firststeps/SSH-keys/" TargetMode="External"/><Relationship Id="rId4" Type="http://schemas.openxmlformats.org/officeDocument/2006/relationships/hyperlink" Target="https://my.lumi-supercomputer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umi-supercomputer.eu/software/" TargetMode="External"/><Relationship Id="rId2" Type="http://schemas.openxmlformats.org/officeDocument/2006/relationships/hyperlink" Target="https://easybuild.io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ocs.lumi-supercomputer.eu/developmen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umi-supercomputer.github.io/LUMI-EasyBuild-doc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65FD-EF2B-CA4F-9BC1-4D3A68CA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LUMI world-class supercomputer</a:t>
            </a:r>
            <a:endParaRPr lang="en-FI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E7E57-1224-F640-B349-24E2F1ECE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15966"/>
            <a:ext cx="9144000" cy="382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FI" sz="1300"/>
              <a:t>CSC coffee break</a:t>
            </a:r>
            <a:r>
              <a:rPr lang="en-US" sz="1300"/>
              <a:t> – </a:t>
            </a:r>
            <a:r>
              <a:rPr lang="en-US" sz="1300" dirty="0"/>
              <a:t> 1.3.2023 – Emmanuel Ory</a:t>
            </a:r>
          </a:p>
          <a:p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761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fi-FI" dirty="0"/>
              <a:t>CSC </a:t>
            </a:r>
            <a:r>
              <a:rPr lang="fi-FI" dirty="0" err="1"/>
              <a:t>installed</a:t>
            </a:r>
            <a:r>
              <a:rPr lang="fi-FI" dirty="0"/>
              <a:t> software </a:t>
            </a:r>
            <a:r>
              <a:rPr lang="fi-FI" dirty="0" err="1"/>
              <a:t>collection</a:t>
            </a:r>
            <a:r>
              <a:rPr lang="fi-FI" dirty="0"/>
              <a:t> on LUMI</a:t>
            </a:r>
            <a:endParaRPr lang="en-US" dirty="0"/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54A18-27FA-554F-A80D-52141A62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0428"/>
            <a:ext cx="3863668" cy="3318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4810" lvl="1" indent="-128905">
              <a:buFont typeface="Arial"/>
              <a:buChar char="•"/>
            </a:pPr>
            <a:r>
              <a:rPr lang="fi-FI" dirty="0">
                <a:hlinkClick r:id="rId2"/>
              </a:rPr>
              <a:t>https://docs.lumi-supercomputer.eu/software/local/csc/</a:t>
            </a:r>
            <a:endParaRPr lang="fi-FI"/>
          </a:p>
          <a:p>
            <a:pPr marL="384810" lvl="1" indent="-128905">
              <a:buFont typeface="Arial"/>
              <a:buChar char="•"/>
            </a:pPr>
            <a:endParaRPr lang="fi-FI" dirty="0"/>
          </a:p>
          <a:p>
            <a:pPr marL="384810" lvl="1" indent="-128905">
              <a:buFont typeface="Arial"/>
              <a:buChar char="•"/>
            </a:pPr>
            <a:r>
              <a:rPr lang="fi-FI" dirty="0">
                <a:hlinkClick r:id="rId3"/>
              </a:rPr>
              <a:t>https://docs.csc.fi/apps/by_system/#lumi</a:t>
            </a:r>
            <a:endParaRPr lang="fi-FI"/>
          </a:p>
          <a:p>
            <a:pPr marL="384810" lvl="1" indent="-128905">
              <a:buNone/>
            </a:pPr>
            <a:endParaRPr lang="fi-FI" sz="1500" dirty="0"/>
          </a:p>
        </p:txBody>
      </p:sp>
      <p:pic>
        <p:nvPicPr>
          <p:cNvPr id="5" name="Picture 5" descr="Screenshot from 2023-03-01 07-45-51.png">
            <a:extLst>
              <a:ext uri="{FF2B5EF4-FFF2-40B4-BE49-F238E27FC236}">
                <a16:creationId xmlns:a16="http://schemas.microsoft.com/office/drawing/2014/main" id="{43658E3C-2C58-48E5-AB1F-04F77C11A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485" y="514001"/>
            <a:ext cx="2915728" cy="2670571"/>
          </a:xfrm>
          <a:prstGeom prst="rect">
            <a:avLst/>
          </a:prstGeom>
        </p:spPr>
      </p:pic>
      <p:pic>
        <p:nvPicPr>
          <p:cNvPr id="6" name="Picture 6" descr="Screenshot from 2023-03-01 07-46-42.png">
            <a:extLst>
              <a:ext uri="{FF2B5EF4-FFF2-40B4-BE49-F238E27FC236}">
                <a16:creationId xmlns:a16="http://schemas.microsoft.com/office/drawing/2014/main" id="{9CB38C49-F9A5-4058-9BC3-3EE7EB7AE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485" y="3434179"/>
            <a:ext cx="2915728" cy="11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fi-FI" dirty="0"/>
              <a:t>LUST – a </a:t>
            </a:r>
            <a:r>
              <a:rPr lang="fi-FI" dirty="0" err="1"/>
              <a:t>unique</a:t>
            </a:r>
            <a:r>
              <a:rPr lang="fi-FI" dirty="0"/>
              <a:t> </a:t>
            </a:r>
            <a:r>
              <a:rPr lang="fi-FI" dirty="0" err="1"/>
              <a:t>user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team in </a:t>
            </a:r>
            <a:br>
              <a:rPr lang="fi-FI" dirty="0"/>
            </a:br>
            <a:r>
              <a:rPr lang="fi-FI" dirty="0" err="1"/>
              <a:t>high-performance</a:t>
            </a:r>
            <a:r>
              <a:rPr lang="fi-FI" dirty="0"/>
              <a:t> </a:t>
            </a:r>
            <a:r>
              <a:rPr lang="fi-FI" dirty="0" err="1"/>
              <a:t>computing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54A18-27FA-554F-A80D-52141A62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7654"/>
            <a:ext cx="3583310" cy="2994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dirty="0">
                <a:solidFill>
                  <a:srgbClr val="000000"/>
                </a:solidFill>
              </a:rPr>
              <a:t>Trainings</a:t>
            </a:r>
            <a:endParaRPr lang="en-US" b="1" dirty="0">
              <a:solidFill>
                <a:srgbClr val="005C92"/>
              </a:solidFill>
            </a:endParaRPr>
          </a:p>
          <a:p>
            <a:pPr marL="285750" indent="-285750"/>
            <a:r>
              <a:rPr lang="en-US" dirty="0">
                <a:solidFill>
                  <a:srgbClr val="000000"/>
                </a:solidFill>
              </a:rPr>
              <a:t>Porting program</a:t>
            </a:r>
          </a:p>
          <a:p>
            <a:pPr marL="285750" indent="-285750"/>
            <a:r>
              <a:rPr lang="en-US" dirty="0">
                <a:solidFill>
                  <a:srgbClr val="000000"/>
                </a:solidFill>
                <a:hlinkClick r:id="rId2"/>
              </a:rPr>
              <a:t>Help desk</a:t>
            </a:r>
            <a:r>
              <a:rPr lang="en-US" dirty="0">
                <a:solidFill>
                  <a:srgbClr val="000000"/>
                </a:solidFill>
              </a:rPr>
              <a:t> from Monday to Friday 9-19 EET</a:t>
            </a:r>
            <a:endParaRPr lang="en-US" dirty="0"/>
          </a:p>
          <a:p>
            <a:pPr marL="255905" lvl="1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fi-FI" dirty="0"/>
              <a:t>LUMI – a </a:t>
            </a:r>
            <a:r>
              <a:rPr lang="fi-FI" dirty="0" err="1"/>
              <a:t>unique</a:t>
            </a:r>
            <a:r>
              <a:rPr lang="fi-FI" dirty="0"/>
              <a:t> </a:t>
            </a:r>
            <a:r>
              <a:rPr lang="fi-FI" dirty="0" err="1"/>
              <a:t>joint</a:t>
            </a:r>
            <a:r>
              <a:rPr lang="fi-FI" dirty="0"/>
              <a:t> </a:t>
            </a:r>
            <a:r>
              <a:rPr lang="fi-FI" dirty="0" err="1"/>
              <a:t>endeavor</a:t>
            </a:r>
            <a:r>
              <a:rPr lang="fi-FI" dirty="0"/>
              <a:t> in </a:t>
            </a:r>
            <a:br>
              <a:rPr lang="fi-FI" dirty="0"/>
            </a:br>
            <a:r>
              <a:rPr lang="fi-FI" dirty="0" err="1"/>
              <a:t>high-performance</a:t>
            </a:r>
            <a:r>
              <a:rPr lang="fi-FI" dirty="0"/>
              <a:t> </a:t>
            </a:r>
            <a:r>
              <a:rPr lang="fi-FI" dirty="0" err="1"/>
              <a:t>computing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54A18-27FA-554F-A80D-52141A62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7654"/>
            <a:ext cx="3583310" cy="3470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700" dirty="0" err="1"/>
              <a:t>The</a:t>
            </a:r>
            <a:r>
              <a:rPr lang="fi-FI" sz="1700" dirty="0"/>
              <a:t> </a:t>
            </a:r>
            <a:r>
              <a:rPr lang="fi-FI" sz="1700" dirty="0" err="1"/>
              <a:t>resources</a:t>
            </a:r>
            <a:r>
              <a:rPr lang="fi-FI" sz="1700" dirty="0"/>
              <a:t> of LUMI </a:t>
            </a:r>
            <a:r>
              <a:rPr lang="fi-FI" sz="1700" dirty="0" err="1"/>
              <a:t>are</a:t>
            </a:r>
            <a:r>
              <a:rPr lang="fi-FI" sz="1700" dirty="0"/>
              <a:t> </a:t>
            </a:r>
            <a:r>
              <a:rPr lang="fi-FI" sz="1700" dirty="0" err="1"/>
              <a:t>allocated</a:t>
            </a:r>
            <a:r>
              <a:rPr lang="fi-FI" sz="1700" dirty="0"/>
              <a:t> per EuroHPC JU and </a:t>
            </a:r>
            <a:r>
              <a:rPr lang="fi-FI" sz="1700" dirty="0" err="1"/>
              <a:t>the</a:t>
            </a:r>
            <a:r>
              <a:rPr lang="fi-FI" sz="1700" dirty="0"/>
              <a:t> </a:t>
            </a:r>
            <a:r>
              <a:rPr lang="fi-FI" sz="1700" dirty="0" err="1"/>
              <a:t>consortium</a:t>
            </a:r>
            <a:r>
              <a:rPr lang="fi-FI" sz="1700" dirty="0"/>
              <a:t> </a:t>
            </a:r>
            <a:r>
              <a:rPr lang="fi-FI" sz="1700" dirty="0" err="1"/>
              <a:t>countries</a:t>
            </a:r>
            <a:r>
              <a:rPr lang="fi-FI" sz="1700" dirty="0"/>
              <a:t> </a:t>
            </a:r>
            <a:r>
              <a:rPr lang="fi-FI" sz="1700" dirty="0" err="1"/>
              <a:t>investments</a:t>
            </a:r>
            <a:endParaRPr lang="en-US" dirty="0" err="1"/>
          </a:p>
          <a:p>
            <a:r>
              <a:rPr lang="fi-FI" sz="1700" dirty="0" err="1">
                <a:solidFill>
                  <a:srgbClr val="000000"/>
                </a:solidFill>
              </a:rPr>
              <a:t>The</a:t>
            </a:r>
            <a:r>
              <a:rPr lang="fi-FI" sz="1700" dirty="0">
                <a:solidFill>
                  <a:srgbClr val="000000"/>
                </a:solidFill>
              </a:rPr>
              <a:t> </a:t>
            </a:r>
            <a:r>
              <a:rPr lang="fi-FI" sz="1700" dirty="0" err="1">
                <a:solidFill>
                  <a:srgbClr val="000000"/>
                </a:solidFill>
              </a:rPr>
              <a:t>share</a:t>
            </a:r>
            <a:r>
              <a:rPr lang="fi-FI" sz="1700" dirty="0">
                <a:solidFill>
                  <a:srgbClr val="000000"/>
                </a:solidFill>
              </a:rPr>
              <a:t> of Finland (25%) </a:t>
            </a:r>
            <a:r>
              <a:rPr lang="fi-FI" sz="1700" dirty="0" err="1">
                <a:solidFill>
                  <a:srgbClr val="000000"/>
                </a:solidFill>
              </a:rPr>
              <a:t>will</a:t>
            </a:r>
            <a:r>
              <a:rPr lang="fi-FI" sz="1700" dirty="0">
                <a:solidFill>
                  <a:srgbClr val="000000"/>
                </a:solidFill>
              </a:rPr>
              <a:t> </a:t>
            </a:r>
            <a:r>
              <a:rPr lang="fi-FI" sz="1700" dirty="0" err="1">
                <a:solidFill>
                  <a:srgbClr val="000000"/>
                </a:solidFill>
              </a:rPr>
              <a:t>be</a:t>
            </a:r>
            <a:r>
              <a:rPr lang="fi-FI" sz="1700" dirty="0">
                <a:solidFill>
                  <a:srgbClr val="000000"/>
                </a:solidFill>
              </a:rPr>
              <a:t> </a:t>
            </a:r>
            <a:r>
              <a:rPr lang="fi-FI" sz="1700" dirty="0" err="1">
                <a:solidFill>
                  <a:srgbClr val="000000"/>
                </a:solidFill>
              </a:rPr>
              <a:t>allocated</a:t>
            </a:r>
            <a:r>
              <a:rPr lang="fi-FI" sz="1700" dirty="0">
                <a:solidFill>
                  <a:srgbClr val="000000"/>
                </a:solidFill>
              </a:rPr>
              <a:t> </a:t>
            </a:r>
            <a:r>
              <a:rPr lang="fi-FI" sz="1700" dirty="0" err="1">
                <a:solidFill>
                  <a:srgbClr val="000000"/>
                </a:solidFill>
              </a:rPr>
              <a:t>through</a:t>
            </a:r>
            <a:r>
              <a:rPr lang="fi-FI" sz="1700" dirty="0">
                <a:solidFill>
                  <a:srgbClr val="000000"/>
                </a:solidFill>
              </a:rPr>
              <a:t> a </a:t>
            </a:r>
            <a:r>
              <a:rPr lang="fi-FI" sz="1700" dirty="0" err="1">
                <a:solidFill>
                  <a:srgbClr val="000000"/>
                </a:solidFill>
              </a:rPr>
              <a:t>resource</a:t>
            </a:r>
            <a:r>
              <a:rPr lang="fi-FI" sz="1700" dirty="0">
                <a:solidFill>
                  <a:srgbClr val="000000"/>
                </a:solidFill>
              </a:rPr>
              <a:t> </a:t>
            </a:r>
            <a:r>
              <a:rPr lang="fi-FI" sz="1700" dirty="0" err="1">
                <a:solidFill>
                  <a:srgbClr val="000000"/>
                </a:solidFill>
              </a:rPr>
              <a:t>allocation</a:t>
            </a:r>
            <a:r>
              <a:rPr lang="fi-FI" sz="1700" dirty="0">
                <a:solidFill>
                  <a:srgbClr val="000000"/>
                </a:solidFill>
              </a:rPr>
              <a:t> </a:t>
            </a:r>
            <a:r>
              <a:rPr lang="fi-FI" sz="1700" dirty="0" err="1">
                <a:solidFill>
                  <a:srgbClr val="000000"/>
                </a:solidFill>
              </a:rPr>
              <a:t>administrative</a:t>
            </a:r>
            <a:r>
              <a:rPr lang="fi-FI" sz="1700" dirty="0">
                <a:solidFill>
                  <a:srgbClr val="000000"/>
                </a:solidFill>
              </a:rPr>
              <a:t> </a:t>
            </a:r>
            <a:r>
              <a:rPr lang="fi-FI" sz="1700" dirty="0" err="1">
                <a:solidFill>
                  <a:srgbClr val="000000"/>
                </a:solidFill>
              </a:rPr>
              <a:t>process</a:t>
            </a:r>
            <a:r>
              <a:rPr lang="fi-FI" sz="1700" dirty="0">
                <a:solidFill>
                  <a:srgbClr val="000000"/>
                </a:solidFill>
              </a:rPr>
              <a:t> and </a:t>
            </a:r>
            <a:r>
              <a:rPr lang="fi-FI" sz="1700" b="1" dirty="0" err="1">
                <a:solidFill>
                  <a:srgbClr val="005C92"/>
                </a:solidFill>
              </a:rPr>
              <a:t>available</a:t>
            </a:r>
            <a:r>
              <a:rPr lang="fi-FI" sz="1700" b="1" dirty="0">
                <a:solidFill>
                  <a:srgbClr val="005C92"/>
                </a:solidFill>
              </a:rPr>
              <a:t> for </a:t>
            </a:r>
            <a:r>
              <a:rPr lang="fi-FI" sz="1700" b="1" dirty="0" err="1">
                <a:solidFill>
                  <a:srgbClr val="005C92"/>
                </a:solidFill>
              </a:rPr>
              <a:t>all</a:t>
            </a:r>
            <a:r>
              <a:rPr lang="fi-FI" sz="1700" b="1" dirty="0">
                <a:solidFill>
                  <a:srgbClr val="005C92"/>
                </a:solidFill>
              </a:rPr>
              <a:t> </a:t>
            </a:r>
            <a:r>
              <a:rPr lang="fi-FI" sz="1700" b="1" dirty="0" err="1">
                <a:solidFill>
                  <a:srgbClr val="005C92"/>
                </a:solidFill>
              </a:rPr>
              <a:t>researchers</a:t>
            </a:r>
            <a:r>
              <a:rPr lang="fi-FI" sz="1700" b="1" dirty="0">
                <a:solidFill>
                  <a:srgbClr val="005C92"/>
                </a:solidFill>
              </a:rPr>
              <a:t> </a:t>
            </a:r>
            <a:r>
              <a:rPr lang="fi-FI" sz="1700" b="1" dirty="0" err="1">
                <a:solidFill>
                  <a:srgbClr val="005C92"/>
                </a:solidFill>
              </a:rPr>
              <a:t>from</a:t>
            </a:r>
            <a:r>
              <a:rPr lang="fi-FI" sz="1700" b="1" dirty="0">
                <a:solidFill>
                  <a:srgbClr val="005C92"/>
                </a:solidFill>
              </a:rPr>
              <a:t> Finland</a:t>
            </a:r>
            <a:r>
              <a:rPr lang="fi-FI" sz="1700" b="1" dirty="0">
                <a:solidFill>
                  <a:srgbClr val="000000"/>
                </a:solidFill>
              </a:rPr>
              <a:t> </a:t>
            </a:r>
            <a:endParaRPr lang="en-US" sz="1700" dirty="0">
              <a:solidFill>
                <a:srgbClr val="000000"/>
              </a:solidFill>
            </a:endParaRP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EuroHPC</a:t>
            </a:r>
            <a:r>
              <a:rPr lang="fi-FI" dirty="0"/>
              <a:t> JU (50%)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allocated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a </a:t>
            </a:r>
            <a:r>
              <a:rPr lang="fi-FI" dirty="0" err="1"/>
              <a:t>peer-review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  and </a:t>
            </a:r>
            <a:r>
              <a:rPr lang="fi-FI" b="1" dirty="0" err="1">
                <a:solidFill>
                  <a:srgbClr val="005C92"/>
                </a:solidFill>
              </a:rPr>
              <a:t>available</a:t>
            </a:r>
            <a:r>
              <a:rPr lang="fi-FI" b="1" dirty="0">
                <a:solidFill>
                  <a:srgbClr val="005C92"/>
                </a:solidFill>
              </a:rPr>
              <a:t> for </a:t>
            </a:r>
            <a:r>
              <a:rPr lang="fi-FI" b="1" dirty="0" err="1">
                <a:solidFill>
                  <a:srgbClr val="005C92"/>
                </a:solidFill>
              </a:rPr>
              <a:t>all</a:t>
            </a:r>
            <a:r>
              <a:rPr lang="fi-FI" b="1" dirty="0">
                <a:solidFill>
                  <a:srgbClr val="005C92"/>
                </a:solidFill>
              </a:rPr>
              <a:t> </a:t>
            </a:r>
            <a:r>
              <a:rPr lang="fi-FI" b="1" dirty="0" err="1">
                <a:solidFill>
                  <a:srgbClr val="005C92"/>
                </a:solidFill>
              </a:rPr>
              <a:t>researchers</a:t>
            </a:r>
            <a:r>
              <a:rPr lang="fi-FI" b="1" dirty="0">
                <a:solidFill>
                  <a:srgbClr val="005C92"/>
                </a:solidFill>
              </a:rPr>
              <a:t> </a:t>
            </a:r>
            <a:r>
              <a:rPr lang="fi-FI" b="1" dirty="0" err="1">
                <a:solidFill>
                  <a:srgbClr val="005C92"/>
                </a:solidFill>
              </a:rPr>
              <a:t>from</a:t>
            </a:r>
            <a:r>
              <a:rPr lang="fi-FI" b="1" dirty="0">
                <a:solidFill>
                  <a:srgbClr val="005C92"/>
                </a:solidFill>
              </a:rPr>
              <a:t> </a:t>
            </a:r>
            <a:r>
              <a:rPr lang="fi-FI" b="1" dirty="0" err="1">
                <a:solidFill>
                  <a:srgbClr val="005C92"/>
                </a:solidFill>
              </a:rPr>
              <a:t>EuroHPC</a:t>
            </a:r>
            <a:r>
              <a:rPr lang="fi-FI" b="1" dirty="0">
                <a:solidFill>
                  <a:srgbClr val="005C92"/>
                </a:solidFill>
              </a:rPr>
              <a:t> JU </a:t>
            </a:r>
            <a:r>
              <a:rPr lang="fi-FI" b="1" dirty="0" err="1">
                <a:solidFill>
                  <a:srgbClr val="005C92"/>
                </a:solidFill>
              </a:rPr>
              <a:t>member</a:t>
            </a:r>
            <a:r>
              <a:rPr lang="fi-FI" b="1" dirty="0">
                <a:solidFill>
                  <a:srgbClr val="005C92"/>
                </a:solidFill>
              </a:rPr>
              <a:t> </a:t>
            </a:r>
            <a:r>
              <a:rPr lang="fi-FI" b="1" dirty="0" err="1">
                <a:solidFill>
                  <a:srgbClr val="005C92"/>
                </a:solidFill>
              </a:rPr>
              <a:t>states</a:t>
            </a:r>
            <a:endParaRPr lang="fi-FI" b="1" dirty="0">
              <a:solidFill>
                <a:srgbClr val="0053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fi-FI" dirty="0"/>
              <a:t>CSC - LUMI Access </a:t>
            </a:r>
            <a:r>
              <a:rPr lang="fi-FI" dirty="0" err="1"/>
              <a:t>mode</a:t>
            </a:r>
            <a:r>
              <a:rPr lang="fi-FI" dirty="0"/>
              <a:t> (</a:t>
            </a:r>
            <a:r>
              <a:rPr lang="fi-FI" dirty="0" err="1"/>
              <a:t>Regular</a:t>
            </a:r>
            <a:r>
              <a:rPr lang="fi-FI" dirty="0"/>
              <a:t>, </a:t>
            </a:r>
            <a:r>
              <a:rPr lang="fi-FI" dirty="0" err="1"/>
              <a:t>Benchmark</a:t>
            </a:r>
            <a:r>
              <a:rPr lang="fi-FI" dirty="0"/>
              <a:t>,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)</a:t>
            </a:r>
            <a:endParaRPr lang="en-US"/>
          </a:p>
        </p:txBody>
      </p:sp>
      <p:pic>
        <p:nvPicPr>
          <p:cNvPr id="5" name="Picture 5" descr="Screenshot from 2023-03-01 06-31-01.png">
            <a:extLst>
              <a:ext uri="{FF2B5EF4-FFF2-40B4-BE49-F238E27FC236}">
                <a16:creationId xmlns:a16="http://schemas.microsoft.com/office/drawing/2014/main" id="{3E45399B-387E-4F61-822B-84B983C5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32" y="513901"/>
            <a:ext cx="4673359" cy="397551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9DF929-C64B-4CED-82B8-111AE280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975"/>
            <a:ext cx="3551928" cy="3017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LUMI project application is sent to the CSC resource allocation administration to be processed (meetings every 3 weeks)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Specific calls for extreme scale projects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u="sng" dirty="0">
                <a:hlinkClick r:id="rId3"/>
              </a:rPr>
              <a:t>https://docs.csc.fi/accounts/how-to-create-new-project/#how-to-create-finnish-lumi-projects</a:t>
            </a:r>
            <a:endParaRPr lang="en-US" sz="1400" u="sng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fi-FI" dirty="0"/>
              <a:t>How to </a:t>
            </a:r>
            <a:r>
              <a:rPr lang="fi-FI" dirty="0" err="1"/>
              <a:t>apply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resources</a:t>
            </a:r>
            <a:r>
              <a:rPr lang="fi-FI" dirty="0"/>
              <a:t> </a:t>
            </a:r>
            <a:r>
              <a:rPr lang="fi-FI" dirty="0" err="1"/>
              <a:t>allocated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EuroHPC</a:t>
            </a:r>
            <a:r>
              <a:rPr lang="fi-FI" dirty="0"/>
              <a:t> JU</a:t>
            </a:r>
          </a:p>
        </p:txBody>
      </p:sp>
      <p:pic>
        <p:nvPicPr>
          <p:cNvPr id="5" name="Picture 5" descr="Screenshot from 2023-03-01 06-49-29.png">
            <a:extLst>
              <a:ext uri="{FF2B5EF4-FFF2-40B4-BE49-F238E27FC236}">
                <a16:creationId xmlns:a16="http://schemas.microsoft.com/office/drawing/2014/main" id="{3E45399B-387E-4F61-822B-84B983C5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650" y="513901"/>
            <a:ext cx="4651123" cy="397551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9DF929-C64B-4CED-82B8-111AE280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975"/>
            <a:ext cx="3551928" cy="301778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200" u="sng" dirty="0"/>
          </a:p>
          <a:p>
            <a:r>
              <a:rPr lang="en-US" sz="1400" u="sng" dirty="0">
                <a:hlinkClick r:id="rId3"/>
              </a:rPr>
              <a:t>https://www.lumi-supercomputer.eu/get-started-2021/users-in-europe/</a:t>
            </a: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en-US" dirty="0" err="1"/>
              <a:t>EuroHPC</a:t>
            </a:r>
            <a:r>
              <a:rPr lang="en-US" dirty="0"/>
              <a:t> JU Benchmark and Development Access Calls</a:t>
            </a:r>
          </a:p>
          <a:p>
            <a:endParaRPr lang="en-US" dirty="0"/>
          </a:p>
        </p:txBody>
      </p:sp>
      <p:pic>
        <p:nvPicPr>
          <p:cNvPr id="5" name="Picture 5" descr="Screenshot from 2023-03-01 06-56-16.png">
            <a:extLst>
              <a:ext uri="{FF2B5EF4-FFF2-40B4-BE49-F238E27FC236}">
                <a16:creationId xmlns:a16="http://schemas.microsoft.com/office/drawing/2014/main" id="{3E45399B-387E-4F61-822B-84B983C5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15" y="1090817"/>
            <a:ext cx="4673359" cy="24334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9DF929-C64B-4CED-82B8-111AE280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975"/>
            <a:ext cx="3551928" cy="3017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r>
              <a:rPr lang="en-US" sz="1400" u="sng" dirty="0">
                <a:hlinkClick r:id="rId3"/>
              </a:rPr>
              <a:t>https://prace-ri.eu/hpc-access/eurohpc-access/eurohpc-ju-benchmark-development-access-calls/</a:t>
            </a:r>
            <a:endParaRPr lang="en-US" sz="1400"/>
          </a:p>
          <a:p>
            <a:r>
              <a:rPr lang="en-US" sz="1400" u="sng" dirty="0">
                <a:hlinkClick r:id="rId4"/>
              </a:rPr>
              <a:t>https://prace-ri.eu/hpc-access/eurohpc-access/eurohpc-ju-benchmark-development-access-calls/benchmark-development-applicant-information/</a:t>
            </a:r>
            <a:endParaRPr lang="en-US" sz="1400"/>
          </a:p>
          <a:p>
            <a:endParaRPr lang="en-US" sz="1400" u="sng" dirty="0"/>
          </a:p>
          <a:p>
            <a:endParaRPr lang="en-US" sz="1400" u="sng" dirty="0"/>
          </a:p>
          <a:p>
            <a:endParaRPr lang="en-US" sz="14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Screenshot from 2023-03-01 06-59-45.png">
            <a:extLst>
              <a:ext uri="{FF2B5EF4-FFF2-40B4-BE49-F238E27FC236}">
                <a16:creationId xmlns:a16="http://schemas.microsoft.com/office/drawing/2014/main" id="{E9968CD3-6BDE-4E8B-A5FD-C0BA36F39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315" y="3646579"/>
            <a:ext cx="4673360" cy="9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en-US" dirty="0" err="1"/>
              <a:t>EuroHPC</a:t>
            </a:r>
            <a:r>
              <a:rPr lang="en-US" dirty="0"/>
              <a:t> JU Extreme Scale Access Calls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9DF929-C64B-4CED-82B8-111AE280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975"/>
            <a:ext cx="3551928" cy="3017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Beware LUMI-G minimum request (core hours ≠ node hours)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r>
              <a:rPr lang="en-US" sz="1400" u="sng" dirty="0">
                <a:hlinkClick r:id="rId2"/>
              </a:rPr>
              <a:t>https://prace-ri.eu/call/eurohpc-extreme-scale-access-2023-04-28/</a:t>
            </a:r>
            <a:endParaRPr lang="en-US" sz="14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Screenshot from 2023-03-01 07-05-52.png">
            <a:extLst>
              <a:ext uri="{FF2B5EF4-FFF2-40B4-BE49-F238E27FC236}">
                <a16:creationId xmlns:a16="http://schemas.microsoft.com/office/drawing/2014/main" id="{E9968CD3-6BDE-4E8B-A5FD-C0BA36F3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988" y="1921296"/>
            <a:ext cx="4551494" cy="14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allocation</a:t>
            </a:r>
            <a:r>
              <a:rPr lang="fi-FI" dirty="0"/>
              <a:t> </a:t>
            </a:r>
            <a:r>
              <a:rPr lang="fi-FI" dirty="0" err="1"/>
              <a:t>vs</a:t>
            </a:r>
            <a:r>
              <a:rPr lang="fi-FI" dirty="0"/>
              <a:t> </a:t>
            </a:r>
            <a:r>
              <a:rPr lang="fi-FI" dirty="0" err="1"/>
              <a:t>EuroHPC</a:t>
            </a:r>
            <a:r>
              <a:rPr lang="fi-FI" dirty="0"/>
              <a:t> </a:t>
            </a:r>
            <a:r>
              <a:rPr lang="fi-FI" dirty="0" err="1"/>
              <a:t>allocation</a:t>
            </a:r>
            <a:r>
              <a:rPr lang="fi-FI" dirty="0"/>
              <a:t> </a:t>
            </a:r>
            <a:r>
              <a:rPr lang="fi-FI" dirty="0" err="1"/>
              <a:t>vs</a:t>
            </a:r>
            <a:r>
              <a:rPr lang="fi-FI" dirty="0"/>
              <a:t> </a:t>
            </a:r>
            <a:r>
              <a:rPr lang="fi-FI" dirty="0" err="1"/>
              <a:t>training</a:t>
            </a:r>
            <a:r>
              <a:rPr lang="fi-FI" dirty="0"/>
              <a:t> </a:t>
            </a:r>
            <a:r>
              <a:rPr lang="fi-FI" dirty="0" err="1"/>
              <a:t>projects</a:t>
            </a:r>
          </a:p>
        </p:txBody>
      </p:sp>
      <p:pic>
        <p:nvPicPr>
          <p:cNvPr id="5" name="Picture 5" descr="Screenshot from 2023-03-01 07-12-12.png">
            <a:extLst>
              <a:ext uri="{FF2B5EF4-FFF2-40B4-BE49-F238E27FC236}">
                <a16:creationId xmlns:a16="http://schemas.microsoft.com/office/drawing/2014/main" id="{794BA2D6-119D-42F1-976A-374C79E0F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560" y="1544855"/>
            <a:ext cx="2333445" cy="2819384"/>
          </a:xfrm>
          <a:prstGeom prst="rect">
            <a:avLst/>
          </a:prstGeom>
        </p:spPr>
      </p:pic>
      <p:pic>
        <p:nvPicPr>
          <p:cNvPr id="7" name="Picture 7" descr="Screenshot from 2023-03-01 07-13-26.png">
            <a:extLst>
              <a:ext uri="{FF2B5EF4-FFF2-40B4-BE49-F238E27FC236}">
                <a16:creationId xmlns:a16="http://schemas.microsoft.com/office/drawing/2014/main" id="{3D613CD6-67EB-4700-AE80-A579F8D4C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57" y="1514019"/>
            <a:ext cx="2743200" cy="28487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10C160-E757-4B0C-8D18-E1C9275A5F0A}"/>
              </a:ext>
            </a:extLst>
          </p:cNvPr>
          <p:cNvSpPr txBox="1"/>
          <p:nvPr/>
        </p:nvSpPr>
        <p:spPr>
          <a:xfrm>
            <a:off x="871269" y="1518249"/>
            <a:ext cx="2743199" cy="32085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Finnish allocation: </a:t>
            </a:r>
            <a:r>
              <a:rPr lang="en-US" dirty="0" err="1">
                <a:cs typeface="Calibri"/>
              </a:rPr>
              <a:t>myCSC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EuroHPC</a:t>
            </a:r>
            <a:r>
              <a:rPr lang="en-US" dirty="0">
                <a:cs typeface="Calibri"/>
              </a:rPr>
              <a:t> allocation: </a:t>
            </a:r>
            <a:r>
              <a:rPr lang="en-US" dirty="0">
                <a:cs typeface="Calibri"/>
                <a:hlinkClick r:id="rId4"/>
              </a:rPr>
              <a:t>https://my.lumi-supercomputer.eu/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LUST/</a:t>
            </a:r>
            <a:r>
              <a:rPr lang="en-US" dirty="0" err="1">
                <a:cs typeface="Calibri"/>
              </a:rPr>
              <a:t>CoE</a:t>
            </a:r>
            <a:r>
              <a:rPr lang="en-US" dirty="0">
                <a:cs typeface="Calibri"/>
              </a:rPr>
              <a:t> training projects: </a:t>
            </a:r>
            <a:r>
              <a:rPr lang="en-US" dirty="0" err="1">
                <a:cs typeface="Calibri"/>
              </a:rPr>
              <a:t>Puhuri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Before connecting to LUMI, you need to register an SSH key pair. </a:t>
            </a:r>
            <a:r>
              <a:rPr lang="en-US" b="1" dirty="0">
                <a:cs typeface="Calibri"/>
              </a:rPr>
              <a:t>You can only log in to LUMI using SSH keys</a:t>
            </a:r>
            <a:r>
              <a:rPr lang="en-US" dirty="0">
                <a:cs typeface="Calibri"/>
              </a:rPr>
              <a:t>. There is no option for using passwords: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https://docs.lumi-supercomputer.eu/firststeps/SSH-keys/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2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fi-FI" dirty="0"/>
              <a:t>LUMI </a:t>
            </a:r>
            <a:r>
              <a:rPr lang="fi-FI" dirty="0" err="1"/>
              <a:t>computing</a:t>
            </a:r>
            <a:r>
              <a:rPr lang="fi-FI" dirty="0"/>
              <a:t> </a:t>
            </a:r>
            <a:r>
              <a:rPr lang="fi-FI" dirty="0" err="1"/>
              <a:t>environment</a:t>
            </a:r>
            <a:endParaRPr lang="en-US" dirty="0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54A18-27FA-554F-A80D-52141A62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1636"/>
            <a:ext cx="3583310" cy="34904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/>
            <a:r>
              <a:rPr lang="en-US" dirty="0"/>
              <a:t>The LUMI software stacks contain the software that are already installed on LUMI</a:t>
            </a:r>
            <a:endParaRPr lang="en-US" b="1" dirty="0">
              <a:solidFill>
                <a:srgbClr val="005C9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967105" lvl="2" indent="-128905"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</a:rPr>
              <a:t>CrayEnv</a:t>
            </a:r>
            <a:r>
              <a:rPr lang="en-US" sz="1400" b="1" dirty="0"/>
              <a:t> </a:t>
            </a:r>
            <a:r>
              <a:rPr lang="en-US" sz="1400" dirty="0"/>
              <a:t>offers the Cray Programming Environment (PE)</a:t>
            </a:r>
            <a:endParaRPr lang="en-US" sz="1300" b="1" dirty="0">
              <a:solidFill>
                <a:srgbClr val="005C92"/>
              </a:solidFill>
            </a:endParaRPr>
          </a:p>
          <a:p>
            <a:pPr marL="967105" lvl="2" indent="-128905">
              <a:buFont typeface="Arial"/>
              <a:buChar char="•"/>
            </a:pPr>
            <a:r>
              <a:rPr lang="en-US" sz="1300" b="1" dirty="0"/>
              <a:t>LUMI </a:t>
            </a:r>
            <a:r>
              <a:rPr lang="en-US" sz="1300" dirty="0"/>
              <a:t>is an extensible software stack that is mostly managed through </a:t>
            </a:r>
            <a:r>
              <a:rPr lang="en-US" sz="1300" dirty="0">
                <a:hlinkClick r:id="rId2"/>
              </a:rPr>
              <a:t>EasyBuild</a:t>
            </a:r>
            <a:r>
              <a:rPr lang="en-US" sz="1300" dirty="0"/>
              <a:t>. </a:t>
            </a:r>
            <a:endParaRPr lang="en-US" sz="1300" b="1" dirty="0">
              <a:solidFill>
                <a:srgbClr val="005C92"/>
              </a:solidFill>
            </a:endParaRPr>
          </a:p>
          <a:p>
            <a:pPr marL="967105" lvl="2" indent="-128905">
              <a:buFont typeface="Arial"/>
              <a:buChar char="•"/>
            </a:pPr>
            <a:r>
              <a:rPr lang="en-US" sz="1300" b="1" dirty="0"/>
              <a:t>Local software stack</a:t>
            </a:r>
            <a:r>
              <a:rPr lang="en-US" sz="1300" dirty="0"/>
              <a:t> for local organizations to manage their own software installation</a:t>
            </a:r>
            <a:endParaRPr lang="en-US" sz="1300" b="1">
              <a:solidFill>
                <a:srgbClr val="005C92"/>
              </a:solidFill>
            </a:endParaRPr>
          </a:p>
          <a:p>
            <a:pPr marL="838200" lvl="2" indent="0">
              <a:buNone/>
            </a:pPr>
            <a:endParaRPr lang="en-US" sz="1300" dirty="0"/>
          </a:p>
          <a:p>
            <a:pPr marL="285750" indent="-285750"/>
            <a:r>
              <a:rPr lang="en-US" sz="1300" dirty="0">
                <a:hlinkClick r:id="rId3"/>
              </a:rPr>
              <a:t>https://docs.lumi-supercomputer.eu/software/</a:t>
            </a:r>
            <a:endParaRPr lang="en-US" sz="1300"/>
          </a:p>
          <a:p>
            <a:pPr marL="285750" indent="-285750"/>
            <a:r>
              <a:rPr lang="en-US" sz="1300" dirty="0">
                <a:hlinkClick r:id="rId4"/>
              </a:rPr>
              <a:t>https://docs.lumi-supercomputer.eu/development/</a:t>
            </a:r>
          </a:p>
          <a:p>
            <a:pPr marL="285750" indent="-285750"/>
            <a:endParaRPr lang="en-US" dirty="0"/>
          </a:p>
        </p:txBody>
      </p:sp>
      <p:pic>
        <p:nvPicPr>
          <p:cNvPr id="5" name="Picture 5" descr="Screenshot from 2023-03-01 07-37-36.png">
            <a:extLst>
              <a:ext uri="{FF2B5EF4-FFF2-40B4-BE49-F238E27FC236}">
                <a16:creationId xmlns:a16="http://schemas.microsoft.com/office/drawing/2014/main" id="{F6F34781-552A-43FB-8AED-CE7D1622B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013" y="370384"/>
            <a:ext cx="2743200" cy="2073600"/>
          </a:xfrm>
          <a:prstGeom prst="rect">
            <a:avLst/>
          </a:prstGeom>
        </p:spPr>
      </p:pic>
      <p:pic>
        <p:nvPicPr>
          <p:cNvPr id="7" name="Picture 7" descr="Screenshot from 2023-03-01 07-38-29.png">
            <a:extLst>
              <a:ext uri="{FF2B5EF4-FFF2-40B4-BE49-F238E27FC236}">
                <a16:creationId xmlns:a16="http://schemas.microsoft.com/office/drawing/2014/main" id="{616C5B18-C034-470D-8BCA-A8A0946E6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013" y="2625734"/>
            <a:ext cx="2743200" cy="18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60754-A0CD-634D-A721-F7329F0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7750-EEBD-B34A-BE39-A2AA7A4A96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A8CCF-7C4A-CA40-9382-D42EE673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3871342" cy="1412901"/>
          </a:xfrm>
        </p:spPr>
        <p:txBody>
          <a:bodyPr>
            <a:normAutofit/>
          </a:bodyPr>
          <a:lstStyle/>
          <a:p>
            <a:r>
              <a:rPr lang="fi-FI" dirty="0"/>
              <a:t>LUMI software </a:t>
            </a:r>
            <a:r>
              <a:rPr lang="fi-FI" dirty="0" err="1"/>
              <a:t>library</a:t>
            </a:r>
            <a:endParaRPr lang="en-FI" dirty="0" err="1"/>
          </a:p>
        </p:txBody>
      </p:sp>
      <p:pic>
        <p:nvPicPr>
          <p:cNvPr id="5" name="Picture 5" descr="Screenshot from 2023-03-01 07-34-16.png">
            <a:extLst>
              <a:ext uri="{FF2B5EF4-FFF2-40B4-BE49-F238E27FC236}">
                <a16:creationId xmlns:a16="http://schemas.microsoft.com/office/drawing/2014/main" id="{43658E3C-2C58-48E5-AB1F-04F77C11A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36" y="507793"/>
            <a:ext cx="2915728" cy="427887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AD6155-6549-4519-866B-E01C54DC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191"/>
            <a:ext cx="3864634" cy="3179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41655" lvl="1" indent="-285750">
              <a:buFont typeface="Arial"/>
              <a:buChar char="•"/>
            </a:pPr>
            <a:r>
              <a:rPr lang="fi-FI" u="sng" dirty="0">
                <a:hlinkClick r:id="rId3"/>
              </a:rPr>
              <a:t>https://lumi-supercomputer.github.io/LUMI-EasyBuild-docs/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397"/>
      </a:accent1>
      <a:accent2>
        <a:srgbClr val="007BC3"/>
      </a:accent2>
      <a:accent3>
        <a:srgbClr val="EE7B09"/>
      </a:accent3>
      <a:accent4>
        <a:srgbClr val="F7E918"/>
      </a:accent4>
      <a:accent5>
        <a:srgbClr val="C50C0F"/>
      </a:accent5>
      <a:accent6>
        <a:srgbClr val="E3071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9D7F02396A848A79ABE04E21ECBB8" ma:contentTypeVersion="3" ma:contentTypeDescription="Create a new document." ma:contentTypeScope="" ma:versionID="e6e17e95f8cbdfb6b2b62bf3e798169f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2e413f6ac9d7d43b907f1781381565ed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4A9E6-90F3-47A8-9A91-31791AB50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B16F7D-B4AC-4510-9565-0DD773A648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F2A8FC-644E-48A1-BDA1-12BDDB90F6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2049</Words>
  <Application>Microsoft Office PowerPoint</Application>
  <DocSecurity>0</DocSecurity>
  <PresentationFormat>On-screen Show (16:9)</PresentationFormat>
  <Paragraphs>206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LUMI world-class supercomputer</vt:lpstr>
      <vt:lpstr>LUMI – a unique joint endeavor in  high-performance computing</vt:lpstr>
      <vt:lpstr>CSC - LUMI Access mode (Regular, Benchmark, or Development)</vt:lpstr>
      <vt:lpstr>How to apply for the resources allocated by EuroHPC JU</vt:lpstr>
      <vt:lpstr>EuroHPC JU Benchmark and Development Access Calls </vt:lpstr>
      <vt:lpstr>EuroHPC JU Extreme Scale Access Calls </vt:lpstr>
      <vt:lpstr>Finnish allocation vs EuroHPC allocation vs training projects</vt:lpstr>
      <vt:lpstr>LUMI computing environment</vt:lpstr>
      <vt:lpstr>LUMI software library</vt:lpstr>
      <vt:lpstr>CSC installed software collection on LUMI </vt:lpstr>
      <vt:lpstr>LUST – a unique user support team in  high-performance computing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54</cp:revision>
  <dcterms:created xsi:type="dcterms:W3CDTF">2022-04-06T06:22:25Z</dcterms:created>
  <dcterms:modified xsi:type="dcterms:W3CDTF">2023-03-01T05:51:36Z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0x0101005339D7F02396A848A79ABE04E21ECBB8</vt:lpwstr>
  </property>
</Properties>
</file>